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93" r:id="rId5"/>
    <p:sldId id="257" r:id="rId6"/>
    <p:sldId id="308" r:id="rId7"/>
    <p:sldId id="259" r:id="rId8"/>
    <p:sldId id="283" r:id="rId9"/>
    <p:sldId id="307" r:id="rId10"/>
    <p:sldId id="260" r:id="rId11"/>
    <p:sldId id="262" r:id="rId12"/>
    <p:sldId id="310" r:id="rId13"/>
    <p:sldId id="263" r:id="rId14"/>
    <p:sldId id="284" r:id="rId15"/>
    <p:sldId id="285" r:id="rId16"/>
    <p:sldId id="286" r:id="rId17"/>
    <p:sldId id="264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1" d="100"/>
          <a:sy n="71" d="100"/>
        </p:scale>
        <p:origin x="-630" y="-96"/>
      </p:cViewPr>
      <p:guideLst>
        <p:guide orient="horz" pos="2182"/>
        <p:guide pos="38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 t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2341880" y="2187575"/>
            <a:ext cx="8087360" cy="2893060"/>
          </a:xfrm>
        </p:spPr>
        <p:txBody>
          <a:bodyPr vert="horz" wrap="square" lIns="68580" tIns="34290" rIns="68580" bIns="34290" anchor="t"/>
          <a:lstStyle/>
          <a:p>
            <a:pPr marL="457200" indent="-457200">
              <a:buFont typeface="+mj-lt"/>
              <a:buAutoNum type="arabicPeriod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入选病例以基层常见的各种典型/不典型Ⅱ型糖尿病患者病例为主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要求病例资料完整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采用规范的降糖治疗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病例客观真实，能反映临床实践的真实状况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治疗方案中涉及的药物使用化学名，不得使用商品名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L="457200" indent="-457200">
              <a:buAutoNum type="arabicPeriod"/>
            </a:pPr>
            <a:endParaRPr lang="zh-CN" altLang="en-US" sz="240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L="0" indent="0">
              <a:buNone/>
            </a:pP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757790" y="1191671"/>
            <a:ext cx="4583906" cy="5581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27000" tIns="34290" rIns="27000" bIns="34290" numCol="1" spcCol="0" rtlCol="0" fromWordArt="0" anchor="ctr" anchorCtr="0" forceAA="0" compatLnSpc="1">
            <a:spAutoFit/>
          </a:bodyPr>
          <a:lstStyle/>
          <a:p>
            <a:pPr lvl="0" algn="ctr"/>
            <a:r>
              <a:rPr lang="zh-CN" altLang="en-US" sz="30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病例入选标准</a:t>
            </a:r>
            <a:endParaRPr lang="zh-CN" altLang="en-US" sz="300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</p:nvPr>
        </p:nvSpPr>
        <p:spPr>
          <a:xfrm>
            <a:off x="3510915" y="2433955"/>
            <a:ext cx="5107305" cy="1990725"/>
          </a:xfrm>
        </p:spPr>
        <p:txBody>
          <a:bodyPr anchor="b">
            <a:noAutofit/>
          </a:bodyPr>
          <a:lstStyle/>
          <a:p>
            <a:pPr marL="0" marR="0" lvl="0" indent="0" algn="l" defTabSz="67437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病例提交人：</a:t>
            </a:r>
            <a:b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</a:br>
            <a:b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</a:b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工作</a:t>
            </a:r>
            <a:r>
              <a:rPr kumimoji="0" lang="zh-CN" altLang="en-US" sz="200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单位：</a:t>
            </a:r>
            <a:br>
              <a:rPr kumimoji="0" lang="zh-CN" altLang="en-US" sz="200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</a:br>
            <a:br>
              <a:rPr kumimoji="0" lang="zh-CN" altLang="en-US" sz="200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</a:br>
            <a:r>
              <a:rPr kumimoji="0" lang="zh-CN" altLang="en-US" sz="200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联系方式：</a:t>
            </a:r>
            <a:br>
              <a:rPr kumimoji="0" lang="zh-CN" altLang="en-US" sz="200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</a:br>
            <a:endParaRPr kumimoji="0" lang="zh-CN" altLang="en-US" sz="2000" i="0" u="none" strike="noStrike" kern="1200" cap="none" spc="0" normalizeH="0" baseline="0" noProof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3467100" y="1383395"/>
            <a:ext cx="5194935" cy="5581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27000" tIns="34290" rIns="27000" bIns="34290" numCol="1" spcCol="0" rtlCol="0" fromWordArt="0" anchor="ctr" anchorCtr="0" forceAA="0" compatLnSpc="1">
            <a:spAutoFit/>
          </a:bodyPr>
          <a:lstStyle/>
          <a:p>
            <a:pPr marL="0" lvl="0" algn="ctr"/>
            <a:r>
              <a:rPr lang="zh-CN" altLang="en-US" sz="3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病例名称</a:t>
            </a:r>
            <a:endParaRPr lang="zh-CN" altLang="en-US" sz="3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4433888" y="2381250"/>
            <a:ext cx="2985135" cy="2809875"/>
            <a:chOff x="6110" y="3200"/>
            <a:chExt cx="6268" cy="5900"/>
          </a:xfrm>
        </p:grpSpPr>
        <p:grpSp>
          <p:nvGrpSpPr>
            <p:cNvPr id="5" name="组合 4"/>
            <p:cNvGrpSpPr/>
            <p:nvPr/>
          </p:nvGrpSpPr>
          <p:grpSpPr>
            <a:xfrm>
              <a:off x="6110" y="3200"/>
              <a:ext cx="6268" cy="1250"/>
              <a:chOff x="7363" y="3952"/>
              <a:chExt cx="6268" cy="994"/>
            </a:xfrm>
          </p:grpSpPr>
          <p:sp>
            <p:nvSpPr>
              <p:cNvPr id="167" name=" 167"/>
              <p:cNvSpPr/>
              <p:nvPr/>
            </p:nvSpPr>
            <p:spPr>
              <a:xfrm>
                <a:off x="7363" y="3952"/>
                <a:ext cx="6269" cy="994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  <a:effectLst>
                <a:glow>
                  <a:schemeClr val="accent1">
                    <a:alpha val="40000"/>
                  </a:schemeClr>
                </a:glow>
                <a:reflection stA="45000" endPos="0" dist="50800" dir="5400000" sy="-100000" algn="bl" rotWithShape="0"/>
              </a:effectLst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4" name="肘形连接符 3"/>
              <p:cNvCxnSpPr/>
              <p:nvPr/>
            </p:nvCxnSpPr>
            <p:spPr>
              <a:xfrm flipH="1">
                <a:off x="7363" y="4447"/>
                <a:ext cx="6269" cy="5"/>
              </a:xfrm>
              <a:prstGeom prst="bentConnector5">
                <a:avLst>
                  <a:gd name="adj1" fmla="val -48349"/>
                  <a:gd name="adj2" fmla="val 19540000"/>
                  <a:gd name="adj3" fmla="val 113638"/>
                </a:avLst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6110" y="5450"/>
              <a:ext cx="6268" cy="1318"/>
              <a:chOff x="7363" y="3952"/>
              <a:chExt cx="6268" cy="994"/>
            </a:xfrm>
          </p:grpSpPr>
          <p:sp>
            <p:nvSpPr>
              <p:cNvPr id="7" name=" 167"/>
              <p:cNvSpPr/>
              <p:nvPr/>
            </p:nvSpPr>
            <p:spPr>
              <a:xfrm>
                <a:off x="7363" y="3952"/>
                <a:ext cx="6269" cy="994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8" name="肘形连接符 7"/>
              <p:cNvCxnSpPr/>
              <p:nvPr/>
            </p:nvCxnSpPr>
            <p:spPr>
              <a:xfrm flipH="1">
                <a:off x="7363" y="4447"/>
                <a:ext cx="6269" cy="5"/>
              </a:xfrm>
              <a:prstGeom prst="bentConnector5">
                <a:avLst>
                  <a:gd name="adj1" fmla="val -48349"/>
                  <a:gd name="adj2" fmla="val 19540000"/>
                  <a:gd name="adj3" fmla="val 113638"/>
                </a:avLst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6110" y="7868"/>
              <a:ext cx="6268" cy="1233"/>
              <a:chOff x="7363" y="3952"/>
              <a:chExt cx="6268" cy="994"/>
            </a:xfrm>
          </p:grpSpPr>
          <p:sp>
            <p:nvSpPr>
              <p:cNvPr id="11" name=" 167"/>
              <p:cNvSpPr/>
              <p:nvPr/>
            </p:nvSpPr>
            <p:spPr>
              <a:xfrm>
                <a:off x="7363" y="3952"/>
                <a:ext cx="6269" cy="994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12" name="肘形连接符 11"/>
              <p:cNvCxnSpPr/>
              <p:nvPr/>
            </p:nvCxnSpPr>
            <p:spPr>
              <a:xfrm flipH="1">
                <a:off x="7363" y="4447"/>
                <a:ext cx="6269" cy="5"/>
              </a:xfrm>
              <a:prstGeom prst="bentConnector5">
                <a:avLst>
                  <a:gd name="adj1" fmla="val -48349"/>
                  <a:gd name="adj2" fmla="val 19540000"/>
                  <a:gd name="adj3" fmla="val 113638"/>
                </a:avLst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组合 16"/>
          <p:cNvGrpSpPr/>
          <p:nvPr/>
        </p:nvGrpSpPr>
        <p:grpSpPr>
          <a:xfrm>
            <a:off x="3943350" y="1792605"/>
            <a:ext cx="4796790" cy="7620"/>
            <a:chOff x="4246" y="1879"/>
            <a:chExt cx="10072" cy="16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4246" y="1879"/>
              <a:ext cx="2518" cy="17"/>
            </a:xfrm>
            <a:prstGeom prst="line">
              <a:avLst/>
            </a:prstGeom>
            <a:ln w="762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6764" y="1879"/>
              <a:ext cx="2518" cy="17"/>
            </a:xfrm>
            <a:prstGeom prst="line">
              <a:avLst/>
            </a:prstGeom>
            <a:ln w="762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9282" y="1879"/>
              <a:ext cx="2518" cy="17"/>
            </a:xfrm>
            <a:prstGeom prst="line">
              <a:avLst/>
            </a:prstGeom>
            <a:ln w="76200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11800" y="1879"/>
              <a:ext cx="2518" cy="17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20" name="文本框 19"/>
          <p:cNvSpPr txBox="1"/>
          <p:nvPr/>
        </p:nvSpPr>
        <p:spPr>
          <a:xfrm>
            <a:off x="4252436" y="1165384"/>
            <a:ext cx="3686651" cy="581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b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病例内容</a:t>
            </a:r>
            <a:endParaRPr lang="zh-CN" altLang="en-US" sz="3000" b="1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932998" y="2502694"/>
            <a:ext cx="1729264" cy="433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0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 </a:t>
            </a:r>
            <a:r>
              <a:rPr lang="zh-CN" altLang="en-US" sz="210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病例简介</a:t>
            </a:r>
            <a:endParaRPr lang="zh-CN" altLang="en-US" sz="210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809173" y="3561398"/>
            <a:ext cx="2235041" cy="433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0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诊疗思路</a:t>
            </a:r>
            <a:endParaRPr lang="zh-CN" altLang="en-US" sz="210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581049" y="4692491"/>
            <a:ext cx="2764631" cy="433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0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治疗体会</a:t>
            </a:r>
            <a:endParaRPr lang="zh-CN" altLang="en-US" sz="210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  <p:bldLst>
      <p:bldP spid="23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373279" y="2479834"/>
            <a:ext cx="5444966" cy="21247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1" indent="0" eaLnBrk="1" hangingPunct="1">
              <a:spcBef>
                <a:spcPct val="40000"/>
              </a:spcBef>
              <a:buSzPct val="60000"/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 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姓名：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lvl="1" indent="0" eaLnBrk="1" hangingPunct="1">
              <a:spcBef>
                <a:spcPct val="40000"/>
              </a:spcBef>
              <a:buSzPct val="60000"/>
              <a:buFont typeface="Wingdings" panose="05000000000000000000" charset="0"/>
              <a:buNone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 年龄：       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lvl="1" indent="0" eaLnBrk="1" hangingPunct="1">
              <a:spcBef>
                <a:spcPct val="40000"/>
              </a:spcBef>
              <a:buSzPct val="60000"/>
              <a:buFont typeface="Wingdings" panose="05000000000000000000" charset="0"/>
              <a:buNone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 性别： □男    □女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lvl="1" indent="0" eaLnBrk="1" hangingPunct="1">
              <a:spcBef>
                <a:spcPct val="40000"/>
              </a:spcBef>
              <a:buSzPct val="60000"/>
              <a:buFont typeface="Wingdings" panose="05000000000000000000" charset="0"/>
              <a:buNone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 所在地：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lvl="1" indent="0" eaLnBrk="1" hangingPunct="1">
              <a:spcBef>
                <a:spcPct val="40000"/>
              </a:spcBef>
              <a:buSzPct val="60000"/>
              <a:buFont typeface="Wingdings" panose="05000000000000000000" charset="0"/>
              <a:buNone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 职业：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583656" y="1361123"/>
            <a:ext cx="7227094" cy="4192905"/>
            <a:chOff x="2225" y="1058"/>
            <a:chExt cx="15175" cy="8804"/>
          </a:xfrm>
        </p:grpSpPr>
        <p:sp>
          <p:nvSpPr>
            <p:cNvPr id="219" name=" 219"/>
            <p:cNvSpPr/>
            <p:nvPr/>
          </p:nvSpPr>
          <p:spPr>
            <a:xfrm>
              <a:off x="4040" y="1058"/>
              <a:ext cx="11476" cy="1113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cxnSp>
          <p:nvCxnSpPr>
            <p:cNvPr id="15" name="肘形连接符 14"/>
            <p:cNvCxnSpPr>
              <a:stCxn id="219" idx="1"/>
            </p:cNvCxnSpPr>
            <p:nvPr/>
          </p:nvCxnSpPr>
          <p:spPr>
            <a:xfrm rot="10800000" flipV="1">
              <a:off x="2225" y="1615"/>
              <a:ext cx="1815" cy="8247"/>
            </a:xfrm>
            <a:prstGeom prst="bentConnector2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2259" y="9706"/>
              <a:ext cx="15124" cy="156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肘形连接符 16"/>
            <p:cNvCxnSpPr>
              <a:stCxn id="219" idx="3"/>
            </p:cNvCxnSpPr>
            <p:nvPr/>
          </p:nvCxnSpPr>
          <p:spPr>
            <a:xfrm>
              <a:off x="15516" y="1615"/>
              <a:ext cx="1884" cy="8126"/>
            </a:xfrm>
            <a:prstGeom prst="bentConnector2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文本框 18"/>
          <p:cNvSpPr txBox="1"/>
          <p:nvPr/>
        </p:nvSpPr>
        <p:spPr>
          <a:xfrm>
            <a:off x="4237673" y="1410176"/>
            <a:ext cx="3768566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患者信息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835088" y="1890994"/>
            <a:ext cx="6686550" cy="3931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主诉：</a:t>
            </a:r>
            <a:endParaRPr kumimoji="0" lang="zh-CN" altLang="en-US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现病史</a:t>
            </a:r>
            <a:r>
              <a:rPr kumimoji="0" lang="zh-CN" altLang="en-US" sz="160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：</a:t>
            </a:r>
            <a:endParaRPr kumimoji="0" lang="zh-CN" altLang="en-US" sz="1600" i="0" u="none" strike="noStrike" kern="1200" cap="none" spc="0" normalizeH="0" baseline="0" noProof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1200" cap="none" spc="0" normalizeH="0" baseline="0" noProof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既往史：</a:t>
            </a:r>
            <a:endParaRPr kumimoji="0" lang="zh-CN" altLang="en-US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注：此处注明患者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血糖控制情况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，以及是否合并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高血压、心血管疾病、慢性肾脏病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等疾病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个人史</a:t>
            </a:r>
            <a:r>
              <a:rPr kumimoji="0" lang="zh-CN" altLang="en-US" sz="160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：</a:t>
            </a:r>
            <a:endParaRPr kumimoji="0" lang="zh-CN" altLang="en-US" sz="1600" i="0" u="none" strike="noStrike" kern="1200" cap="none" spc="0" normalizeH="0" baseline="0" noProof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1200" cap="none" spc="0" normalizeH="0" baseline="0" noProof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家族史：</a:t>
            </a:r>
            <a:endParaRPr kumimoji="0" lang="zh-CN" altLang="en-US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583656" y="1361123"/>
            <a:ext cx="7227094" cy="4192905"/>
            <a:chOff x="2225" y="1058"/>
            <a:chExt cx="15175" cy="8804"/>
          </a:xfrm>
        </p:grpSpPr>
        <p:sp>
          <p:nvSpPr>
            <p:cNvPr id="219" name=" 219"/>
            <p:cNvSpPr/>
            <p:nvPr/>
          </p:nvSpPr>
          <p:spPr>
            <a:xfrm>
              <a:off x="4040" y="1058"/>
              <a:ext cx="11476" cy="1113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cxnSp>
          <p:nvCxnSpPr>
            <p:cNvPr id="15" name="肘形连接符 14"/>
            <p:cNvCxnSpPr>
              <a:stCxn id="219" idx="1"/>
            </p:cNvCxnSpPr>
            <p:nvPr/>
          </p:nvCxnSpPr>
          <p:spPr>
            <a:xfrm rot="10800000" flipV="1">
              <a:off x="2225" y="1615"/>
              <a:ext cx="1815" cy="8247"/>
            </a:xfrm>
            <a:prstGeom prst="bentConnector2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2259" y="9706"/>
              <a:ext cx="15124" cy="156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肘形连接符 16"/>
            <p:cNvCxnSpPr>
              <a:stCxn id="219" idx="3"/>
            </p:cNvCxnSpPr>
            <p:nvPr/>
          </p:nvCxnSpPr>
          <p:spPr>
            <a:xfrm>
              <a:off x="15516" y="1615"/>
              <a:ext cx="1884" cy="8126"/>
            </a:xfrm>
            <a:prstGeom prst="bentConnector2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文本框 18"/>
          <p:cNvSpPr txBox="1"/>
          <p:nvPr/>
        </p:nvSpPr>
        <p:spPr>
          <a:xfrm>
            <a:off x="4237673" y="1410176"/>
            <a:ext cx="3768566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疾病详情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2498884" y="1374934"/>
            <a:ext cx="7227094" cy="4192905"/>
            <a:chOff x="2225" y="1058"/>
            <a:chExt cx="15175" cy="8804"/>
          </a:xfrm>
        </p:grpSpPr>
        <p:sp>
          <p:nvSpPr>
            <p:cNvPr id="219" name=" 219"/>
            <p:cNvSpPr/>
            <p:nvPr/>
          </p:nvSpPr>
          <p:spPr>
            <a:xfrm>
              <a:off x="4040" y="1058"/>
              <a:ext cx="11476" cy="1113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cxnSp>
          <p:nvCxnSpPr>
            <p:cNvPr id="15" name="肘形连接符 14"/>
            <p:cNvCxnSpPr>
              <a:stCxn id="219" idx="1"/>
            </p:cNvCxnSpPr>
            <p:nvPr/>
          </p:nvCxnSpPr>
          <p:spPr>
            <a:xfrm rot="10800000" flipV="1">
              <a:off x="2225" y="1615"/>
              <a:ext cx="1815" cy="8247"/>
            </a:xfrm>
            <a:prstGeom prst="bentConnector2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2259" y="9706"/>
              <a:ext cx="15124" cy="156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肘形连接符 16"/>
            <p:cNvCxnSpPr>
              <a:stCxn id="219" idx="3"/>
            </p:cNvCxnSpPr>
            <p:nvPr/>
          </p:nvCxnSpPr>
          <p:spPr>
            <a:xfrm>
              <a:off x="15516" y="1615"/>
              <a:ext cx="1884" cy="8126"/>
            </a:xfrm>
            <a:prstGeom prst="bentConnector2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文本框 18"/>
          <p:cNvSpPr txBox="1"/>
          <p:nvPr/>
        </p:nvSpPr>
        <p:spPr>
          <a:xfrm>
            <a:off x="4237673" y="1410176"/>
            <a:ext cx="3768566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相关检查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908935" y="2373154"/>
            <a:ext cx="3033713" cy="2667000"/>
            <a:chOff x="2962" y="2942"/>
            <a:chExt cx="3528" cy="5600"/>
          </a:xfrm>
        </p:grpSpPr>
        <p:sp>
          <p:nvSpPr>
            <p:cNvPr id="5" name="矩形 4"/>
            <p:cNvSpPr/>
            <p:nvPr/>
          </p:nvSpPr>
          <p:spPr>
            <a:xfrm>
              <a:off x="2962" y="2942"/>
              <a:ext cx="3528" cy="78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体格检查</a:t>
              </a:r>
              <a:endParaRPr lang="zh-CN" altLang="en-US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979" y="3746"/>
              <a:ext cx="3511" cy="47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350318" y="2373154"/>
            <a:ext cx="2992755" cy="2675096"/>
            <a:chOff x="2962" y="2942"/>
            <a:chExt cx="3528" cy="5617"/>
          </a:xfrm>
        </p:grpSpPr>
        <p:sp>
          <p:nvSpPr>
            <p:cNvPr id="13" name="矩形 12"/>
            <p:cNvSpPr/>
            <p:nvPr/>
          </p:nvSpPr>
          <p:spPr>
            <a:xfrm>
              <a:off x="2962" y="2942"/>
              <a:ext cx="3528" cy="78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辅助检查</a:t>
              </a:r>
              <a:endParaRPr lang="zh-CN" altLang="en-US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979" y="3763"/>
              <a:ext cx="3511" cy="47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60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如：</a:t>
              </a:r>
              <a:r>
                <a:rPr lang="zh-CN" altLang="en-US" sz="160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心电图、动态血糖监测等，</a:t>
              </a:r>
              <a:r>
                <a:rPr lang="zh-CN" altLang="en-US" sz="160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上传图片清晰</a:t>
              </a:r>
              <a:endParaRPr lang="zh-CN" altLang="en-US" sz="160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3277076" y="3155156"/>
            <a:ext cx="1191101" cy="1941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身高：</a:t>
            </a:r>
            <a:endParaRPr lang="zh-CN" altLang="en-US" sz="200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r>
              <a:rPr lang="zh-CN" altLang="en-US" sz="20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体重：</a:t>
            </a:r>
            <a:endParaRPr lang="zh-CN" altLang="en-US" sz="200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r>
              <a:rPr lang="en-US" altLang="zh-CN" sz="20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BMI</a:t>
            </a:r>
            <a:r>
              <a:rPr lang="zh-CN" altLang="en-US" sz="20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：</a:t>
            </a:r>
            <a:endParaRPr lang="zh-CN" altLang="en-US" sz="200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r>
              <a:rPr lang="zh-CN" altLang="en-US" sz="20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血压：</a:t>
            </a:r>
            <a:endParaRPr lang="zh-CN" altLang="en-US" sz="200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r>
              <a:rPr lang="zh-CN" altLang="en-US" sz="20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视力：</a:t>
            </a:r>
            <a:endParaRPr lang="zh-CN" altLang="en-US" sz="200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endParaRPr lang="zh-CN" altLang="en-US" sz="200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 6"/>
          <p:cNvGraphicFramePr/>
          <p:nvPr/>
        </p:nvGraphicFramePr>
        <p:xfrm>
          <a:off x="2605088" y="700405"/>
          <a:ext cx="7059295" cy="4838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235"/>
                <a:gridCol w="1561465"/>
                <a:gridCol w="3617595"/>
              </a:tblGrid>
              <a:tr h="410845"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100" b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实验室检查</a:t>
                      </a:r>
                      <a:endParaRPr lang="zh-CN" altLang="en-US" sz="210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tc hMerge="1">
                  <a:tcPr>
                    <a:solidFill>
                      <a:schemeClr val="accent2"/>
                    </a:solidFill>
                  </a:tcPr>
                </a:tc>
                <a:tc hMerge="1">
                  <a:tcPr>
                    <a:solidFill>
                      <a:schemeClr val="accent2"/>
                    </a:solidFill>
                  </a:tcPr>
                </a:tc>
              </a:tr>
              <a:tr h="31305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5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检查项目</a:t>
                      </a:r>
                      <a:endParaRPr lang="zh-CN" altLang="en-US" sz="15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5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检查日期</a:t>
                      </a:r>
                      <a:endParaRPr lang="zh-CN" altLang="en-US" sz="15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5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检查结果</a:t>
                      </a:r>
                      <a:endParaRPr lang="zh-CN" altLang="en-US" sz="15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035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3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空腹血糖</a:t>
                      </a:r>
                      <a:endParaRPr kumimoji="0" lang="zh-CN" altLang="en-US" sz="13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862" marR="45862" marT="23902" marB="23902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35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35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28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35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餐后</a:t>
                      </a:r>
                      <a:r>
                        <a:rPr kumimoji="0" lang="en-US" altLang="zh-CN" sz="135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  <a:r>
                        <a:rPr kumimoji="0" lang="zh-CN" altLang="en-US" sz="135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小时血糖</a:t>
                      </a:r>
                      <a:endParaRPr kumimoji="0" lang="zh-CN" altLang="en-US" sz="135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862" marR="45862" marT="23902" marB="23902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35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35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035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35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糖化血红蛋白</a:t>
                      </a:r>
                      <a:endParaRPr kumimoji="0" lang="zh-CN" altLang="en-US" sz="135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862" marR="45862" marT="23902" marB="23902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35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35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35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35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血清胰岛素水平</a:t>
                      </a:r>
                      <a:endParaRPr kumimoji="0" lang="zh-CN" altLang="zh-CN" sz="135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862" marR="45862" marT="23902" marB="23902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35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35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028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35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血清</a:t>
                      </a:r>
                      <a:r>
                        <a:rPr kumimoji="0" lang="en-US" altLang="zh-CN" sz="135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</a:t>
                      </a:r>
                      <a:r>
                        <a:rPr kumimoji="0" lang="zh-CN" altLang="zh-CN" sz="135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肽水平</a:t>
                      </a:r>
                      <a:endParaRPr kumimoji="0" lang="zh-CN" altLang="zh-CN" sz="135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862" marR="45862" marT="23902" marB="23902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35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35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35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35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血压</a:t>
                      </a:r>
                      <a:endParaRPr kumimoji="0" lang="zh-CN" altLang="en-US" sz="135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862" marR="45862" marT="23902" marB="23902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35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35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035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35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甘油三酯</a:t>
                      </a:r>
                      <a:endParaRPr kumimoji="0" lang="zh-CN" altLang="zh-CN" sz="135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862" marR="45862" marT="23902" marB="23902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35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35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28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35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总胆固醇</a:t>
                      </a:r>
                      <a:endParaRPr kumimoji="0" lang="zh-CN" altLang="en-US" sz="135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862" marR="45862" marT="23902" marB="23902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35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35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035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35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低密度脂蛋白</a:t>
                      </a:r>
                      <a:endParaRPr kumimoji="0" lang="zh-CN" altLang="zh-CN" sz="135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862" marR="45862" marT="23902" marB="23902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35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35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35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35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高密度脂蛋白</a:t>
                      </a:r>
                      <a:endParaRPr kumimoji="0" lang="zh-CN" altLang="zh-CN" sz="135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862" marR="45862" marT="23902" marB="23902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35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35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743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35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肝肾功能</a:t>
                      </a:r>
                      <a:r>
                        <a:rPr kumimoji="0" lang="zh-CN" altLang="en-US" sz="135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、</a:t>
                      </a:r>
                      <a:r>
                        <a:rPr kumimoji="0" lang="en-US" altLang="zh-CN" sz="135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GAD</a:t>
                      </a:r>
                      <a:r>
                        <a:rPr kumimoji="0" lang="zh-CN" altLang="en-US" sz="135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抗体及尿酮</a:t>
                      </a:r>
                      <a:endParaRPr kumimoji="0" lang="zh-CN" altLang="en-US" sz="135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862" marR="45862" marT="23902" marB="23902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35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35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28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35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糖化白蛋白</a:t>
                      </a:r>
                      <a:endParaRPr kumimoji="0" lang="zh-CN" altLang="zh-CN" sz="135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862" marR="45862" marT="23902" marB="23902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35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35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035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350" b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其他</a:t>
                      </a:r>
                      <a:endParaRPr lang="zh-CN" altLang="en-US" sz="135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35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350" b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文本框 21"/>
          <p:cNvSpPr txBox="1"/>
          <p:nvPr/>
        </p:nvSpPr>
        <p:spPr>
          <a:xfrm>
            <a:off x="2850039" y="5723890"/>
            <a:ext cx="7954804" cy="2628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105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注：实验室检查能体现治疗后的临床转归，血糖相关</a:t>
            </a:r>
            <a:r>
              <a:rPr lang="zh-CN" altLang="en-US" sz="105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数据</a:t>
            </a:r>
            <a:r>
              <a:rPr lang="zh-CN" altLang="en-US" sz="105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，如合并有其他疾病，也要提供相关检查）</a:t>
            </a:r>
            <a:endParaRPr lang="zh-CN" altLang="en-US" sz="105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2583656" y="1369219"/>
            <a:ext cx="7227094" cy="4192905"/>
            <a:chOff x="2225" y="1058"/>
            <a:chExt cx="15175" cy="8804"/>
          </a:xfrm>
        </p:grpSpPr>
        <p:sp>
          <p:nvSpPr>
            <p:cNvPr id="219" name=" 219"/>
            <p:cNvSpPr/>
            <p:nvPr/>
          </p:nvSpPr>
          <p:spPr>
            <a:xfrm>
              <a:off x="4040" y="1058"/>
              <a:ext cx="11476" cy="1113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cxnSp>
          <p:nvCxnSpPr>
            <p:cNvPr id="15" name="肘形连接符 14"/>
            <p:cNvCxnSpPr>
              <a:stCxn id="219" idx="1"/>
            </p:cNvCxnSpPr>
            <p:nvPr/>
          </p:nvCxnSpPr>
          <p:spPr>
            <a:xfrm rot="10800000" flipV="1">
              <a:off x="2225" y="1615"/>
              <a:ext cx="1815" cy="8247"/>
            </a:xfrm>
            <a:prstGeom prst="bentConnector2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2259" y="9706"/>
              <a:ext cx="15124" cy="156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肘形连接符 16"/>
            <p:cNvCxnSpPr>
              <a:stCxn id="219" idx="3"/>
            </p:cNvCxnSpPr>
            <p:nvPr/>
          </p:nvCxnSpPr>
          <p:spPr>
            <a:xfrm>
              <a:off x="15516" y="1615"/>
              <a:ext cx="1884" cy="8126"/>
            </a:xfrm>
            <a:prstGeom prst="bentConnector2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文本框 18"/>
          <p:cNvSpPr txBox="1"/>
          <p:nvPr/>
        </p:nvSpPr>
        <p:spPr>
          <a:xfrm>
            <a:off x="4237673" y="1410176"/>
            <a:ext cx="3768566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cs typeface="+mn-ea"/>
                <a:sym typeface="+mn-lt"/>
              </a:rPr>
              <a:t>临床诊断</a:t>
            </a: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57538" y="2555081"/>
            <a:ext cx="5755958" cy="844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1" indent="0" eaLnBrk="1" hangingPunct="1">
              <a:spcBef>
                <a:spcPct val="40000"/>
              </a:spcBef>
              <a:buSzPct val="60000"/>
              <a:buFont typeface="Wingdings" panose="05000000000000000000" charset="0"/>
              <a:buNone/>
            </a:pPr>
            <a:r>
              <a:rPr lang="zh-CN" altLang="en-US" sz="2000" dirty="0">
                <a:cs typeface="+mn-ea"/>
                <a:sym typeface="+mn-lt"/>
              </a:rPr>
              <a:t>诊断：</a:t>
            </a:r>
            <a:endParaRPr lang="zh-CN" altLang="en-US" sz="2000" dirty="0">
              <a:cs typeface="+mn-ea"/>
              <a:sym typeface="+mn-lt"/>
            </a:endParaRPr>
          </a:p>
          <a:p>
            <a:pPr lvl="1" indent="0" eaLnBrk="1" hangingPunct="1">
              <a:spcBef>
                <a:spcPct val="40000"/>
              </a:spcBef>
              <a:buSzPct val="60000"/>
              <a:buFont typeface="Wingdings" panose="05000000000000000000" charset="0"/>
              <a:buNone/>
            </a:pPr>
            <a:r>
              <a:rPr lang="zh-CN" altLang="en-US" sz="2000" dirty="0">
                <a:cs typeface="+mn-ea"/>
                <a:sym typeface="+mn-lt"/>
              </a:rPr>
              <a:t>  </a:t>
            </a:r>
            <a:endParaRPr lang="zh-CN" altLang="en-US" sz="2000" dirty="0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2583656" y="1361123"/>
            <a:ext cx="7227094" cy="4192905"/>
            <a:chOff x="2225" y="1058"/>
            <a:chExt cx="15175" cy="8804"/>
          </a:xfrm>
        </p:grpSpPr>
        <p:sp>
          <p:nvSpPr>
            <p:cNvPr id="219" name=" 219"/>
            <p:cNvSpPr/>
            <p:nvPr/>
          </p:nvSpPr>
          <p:spPr>
            <a:xfrm>
              <a:off x="4040" y="1058"/>
              <a:ext cx="11476" cy="1113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cxnSp>
          <p:nvCxnSpPr>
            <p:cNvPr id="15" name="肘形连接符 14"/>
            <p:cNvCxnSpPr>
              <a:stCxn id="219" idx="1"/>
            </p:cNvCxnSpPr>
            <p:nvPr/>
          </p:nvCxnSpPr>
          <p:spPr>
            <a:xfrm rot="10800000" flipV="1">
              <a:off x="2225" y="1615"/>
              <a:ext cx="1815" cy="8247"/>
            </a:xfrm>
            <a:prstGeom prst="bentConnector2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2259" y="9706"/>
              <a:ext cx="15124" cy="156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肘形连接符 16"/>
            <p:cNvCxnSpPr>
              <a:stCxn id="219" idx="3"/>
            </p:cNvCxnSpPr>
            <p:nvPr/>
          </p:nvCxnSpPr>
          <p:spPr>
            <a:xfrm>
              <a:off x="15516" y="1615"/>
              <a:ext cx="1884" cy="8126"/>
            </a:xfrm>
            <a:prstGeom prst="bentConnector2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文本框 18"/>
          <p:cNvSpPr txBox="1"/>
          <p:nvPr/>
        </p:nvSpPr>
        <p:spPr>
          <a:xfrm>
            <a:off x="4237673" y="1410176"/>
            <a:ext cx="3768566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cs typeface="+mn-ea"/>
                <a:sym typeface="+mn-lt"/>
              </a:rPr>
              <a:t>治疗思路</a:t>
            </a: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18815" y="2385060"/>
            <a:ext cx="6151880" cy="22466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 eaLnBrk="1" hangingPunct="1">
              <a:buFont typeface="+mj-lt"/>
              <a:buAutoNum type="arabicPeriod"/>
            </a:pPr>
            <a:r>
              <a:rPr lang="zh-CN" altLang="en-US" sz="2000" dirty="0">
                <a:cs typeface="+mn-ea"/>
                <a:sym typeface="+mn-lt"/>
              </a:rPr>
              <a:t>血糖控制全面、有效，糖化血红蛋白目标：</a:t>
            </a:r>
            <a:endParaRPr lang="zh-CN" altLang="en-US" sz="2000" dirty="0">
              <a:cs typeface="+mn-ea"/>
              <a:sym typeface="+mn-lt"/>
            </a:endParaRPr>
          </a:p>
          <a:p>
            <a:pPr marL="457200" indent="-457200" eaLnBrk="1" hangingPunct="1">
              <a:buFont typeface="+mj-lt"/>
              <a:buAutoNum type="arabicPeriod"/>
            </a:pPr>
            <a:endParaRPr lang="zh-CN" altLang="en-US" sz="2000" dirty="0">
              <a:cs typeface="+mn-ea"/>
              <a:sym typeface="+mn-lt"/>
            </a:endParaRPr>
          </a:p>
          <a:p>
            <a:pPr marL="457200" indent="-457200" eaLnBrk="1" hangingPunct="1">
              <a:buFont typeface="+mj-lt"/>
              <a:buAutoNum type="arabicPeriod"/>
            </a:pPr>
            <a:r>
              <a:rPr lang="zh-CN" altLang="en-US" sz="2000" dirty="0">
                <a:cs typeface="+mn-ea"/>
                <a:sym typeface="+mn-lt"/>
              </a:rPr>
              <a:t>安全，低血糖发生少</a:t>
            </a:r>
            <a:endParaRPr lang="zh-CN" altLang="en-US" sz="2000" dirty="0">
              <a:cs typeface="+mn-ea"/>
              <a:sym typeface="+mn-lt"/>
            </a:endParaRPr>
          </a:p>
          <a:p>
            <a:pPr marL="457200" indent="-457200" eaLnBrk="1" hangingPunct="1">
              <a:buFont typeface="+mj-lt"/>
              <a:buAutoNum type="arabicPeriod"/>
            </a:pPr>
            <a:endParaRPr lang="zh-CN" altLang="en-US" sz="2000" dirty="0">
              <a:cs typeface="+mn-ea"/>
              <a:sym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zh-CN" altLang="en-US" sz="2000" dirty="0" smtClean="0">
                <a:cs typeface="+mn-ea"/>
                <a:sym typeface="+mn-lt"/>
              </a:rPr>
              <a:t>根据患者的病情、、病程、年龄、合并疾病等设定</a:t>
            </a:r>
            <a:r>
              <a:rPr lang="zh-CN" altLang="en-US" sz="2000" dirty="0">
                <a:cs typeface="+mn-ea"/>
                <a:sym typeface="+mn-lt"/>
              </a:rPr>
              <a:t>个体化</a:t>
            </a:r>
            <a:r>
              <a:rPr lang="zh-CN" altLang="en-US" sz="2000" dirty="0" smtClean="0">
                <a:cs typeface="+mn-ea"/>
                <a:sym typeface="+mn-lt"/>
              </a:rPr>
              <a:t>治疗方案，</a:t>
            </a:r>
            <a:r>
              <a:rPr lang="zh-CN" altLang="en-US" sz="2000" dirty="0">
                <a:cs typeface="+mn-ea"/>
                <a:sym typeface="+mn-lt"/>
              </a:rPr>
              <a:t>确保血糖稳定达标，减少并发症的发生。</a:t>
            </a:r>
            <a:endParaRPr lang="zh-CN" altLang="en-US" sz="2000" dirty="0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2583656" y="1369219"/>
            <a:ext cx="7227094" cy="4192905"/>
            <a:chOff x="2225" y="1058"/>
            <a:chExt cx="15175" cy="8804"/>
          </a:xfrm>
        </p:grpSpPr>
        <p:sp>
          <p:nvSpPr>
            <p:cNvPr id="219" name=" 219"/>
            <p:cNvSpPr/>
            <p:nvPr/>
          </p:nvSpPr>
          <p:spPr>
            <a:xfrm>
              <a:off x="4040" y="1058"/>
              <a:ext cx="11476" cy="1113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cxnSp>
          <p:nvCxnSpPr>
            <p:cNvPr id="15" name="肘形连接符 14"/>
            <p:cNvCxnSpPr>
              <a:stCxn id="219" idx="1"/>
            </p:cNvCxnSpPr>
            <p:nvPr/>
          </p:nvCxnSpPr>
          <p:spPr>
            <a:xfrm rot="10800000" flipV="1">
              <a:off x="2225" y="1615"/>
              <a:ext cx="1815" cy="8247"/>
            </a:xfrm>
            <a:prstGeom prst="bentConnector2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2259" y="9706"/>
              <a:ext cx="15124" cy="156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肘形连接符 16"/>
            <p:cNvCxnSpPr>
              <a:stCxn id="219" idx="3"/>
            </p:cNvCxnSpPr>
            <p:nvPr/>
          </p:nvCxnSpPr>
          <p:spPr>
            <a:xfrm>
              <a:off x="15516" y="1615"/>
              <a:ext cx="1884" cy="8126"/>
            </a:xfrm>
            <a:prstGeom prst="bentConnector2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文本框 18"/>
          <p:cNvSpPr txBox="1"/>
          <p:nvPr/>
        </p:nvSpPr>
        <p:spPr>
          <a:xfrm>
            <a:off x="4237673" y="1410176"/>
            <a:ext cx="3768566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cs typeface="+mn-ea"/>
                <a:sym typeface="+mn-lt"/>
              </a:rPr>
              <a:t>治疗方案制定</a:t>
            </a:r>
            <a:r>
              <a:rPr lang="en-US" altLang="zh-CN" sz="2400">
                <a:cs typeface="+mn-ea"/>
                <a:sym typeface="+mn-lt"/>
              </a:rPr>
              <a:t>/</a:t>
            </a:r>
            <a:r>
              <a:rPr lang="zh-CN" altLang="en-US" sz="2400">
                <a:cs typeface="+mn-ea"/>
                <a:sym typeface="+mn-lt"/>
              </a:rPr>
              <a:t>调整</a:t>
            </a:r>
            <a:endParaRPr lang="zh-CN" altLang="en-US" sz="2400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2583656" y="1369219"/>
            <a:ext cx="7227094" cy="4192905"/>
            <a:chOff x="2225" y="1058"/>
            <a:chExt cx="15175" cy="8804"/>
          </a:xfrm>
        </p:grpSpPr>
        <p:sp>
          <p:nvSpPr>
            <p:cNvPr id="219" name=" 219"/>
            <p:cNvSpPr/>
            <p:nvPr/>
          </p:nvSpPr>
          <p:spPr>
            <a:xfrm>
              <a:off x="4040" y="1058"/>
              <a:ext cx="11476" cy="1113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cxnSp>
          <p:nvCxnSpPr>
            <p:cNvPr id="15" name="肘形连接符 14"/>
            <p:cNvCxnSpPr>
              <a:stCxn id="219" idx="1"/>
            </p:cNvCxnSpPr>
            <p:nvPr/>
          </p:nvCxnSpPr>
          <p:spPr>
            <a:xfrm rot="10800000" flipV="1">
              <a:off x="2225" y="1615"/>
              <a:ext cx="1815" cy="8247"/>
            </a:xfrm>
            <a:prstGeom prst="bentConnector2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2259" y="9706"/>
              <a:ext cx="15124" cy="156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肘形连接符 16"/>
            <p:cNvCxnSpPr>
              <a:stCxn id="219" idx="3"/>
            </p:cNvCxnSpPr>
            <p:nvPr/>
          </p:nvCxnSpPr>
          <p:spPr>
            <a:xfrm>
              <a:off x="15516" y="1615"/>
              <a:ext cx="1884" cy="8126"/>
            </a:xfrm>
            <a:prstGeom prst="bentConnector2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文本框 18"/>
          <p:cNvSpPr txBox="1"/>
          <p:nvPr/>
        </p:nvSpPr>
        <p:spPr>
          <a:xfrm>
            <a:off x="4237673" y="1410176"/>
            <a:ext cx="3768566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cs typeface="+mn-ea"/>
                <a:sym typeface="+mn-lt"/>
              </a:rPr>
              <a:t>病情监测</a:t>
            </a: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40368" y="2296954"/>
            <a:ext cx="6520815" cy="30060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治疗期间监测血糖情况：</a:t>
            </a:r>
            <a:endParaRPr kumimoji="0" lang="zh-CN" altLang="en-US" sz="200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其他重要指标情况：</a:t>
            </a:r>
            <a:endParaRPr kumimoji="0" lang="zh-CN" altLang="en-US" sz="200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根据病情变化进一步调整治疗方案：</a:t>
            </a:r>
            <a:endParaRPr kumimoji="0" lang="zh-CN" altLang="en-US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40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（注：包括剂量调整或换药，如调整写清原因；如无调整可以不填此项）</a:t>
            </a:r>
            <a:endParaRPr kumimoji="0" lang="zh-CN" altLang="en-US" sz="140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sz="1350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2583656" y="1369219"/>
            <a:ext cx="7227094" cy="4192905"/>
            <a:chOff x="2225" y="1058"/>
            <a:chExt cx="15175" cy="8804"/>
          </a:xfrm>
        </p:grpSpPr>
        <p:sp>
          <p:nvSpPr>
            <p:cNvPr id="219" name=" 219"/>
            <p:cNvSpPr/>
            <p:nvPr/>
          </p:nvSpPr>
          <p:spPr>
            <a:xfrm>
              <a:off x="4040" y="1058"/>
              <a:ext cx="11476" cy="1113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cxnSp>
          <p:nvCxnSpPr>
            <p:cNvPr id="15" name="肘形连接符 14"/>
            <p:cNvCxnSpPr>
              <a:stCxn id="219" idx="1"/>
            </p:cNvCxnSpPr>
            <p:nvPr/>
          </p:nvCxnSpPr>
          <p:spPr>
            <a:xfrm rot="10800000" flipV="1">
              <a:off x="2225" y="1615"/>
              <a:ext cx="1815" cy="8247"/>
            </a:xfrm>
            <a:prstGeom prst="bentConnector2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2259" y="9706"/>
              <a:ext cx="15124" cy="156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肘形连接符 16"/>
            <p:cNvCxnSpPr>
              <a:stCxn id="219" idx="3"/>
            </p:cNvCxnSpPr>
            <p:nvPr/>
          </p:nvCxnSpPr>
          <p:spPr>
            <a:xfrm>
              <a:off x="15516" y="1615"/>
              <a:ext cx="1884" cy="8126"/>
            </a:xfrm>
            <a:prstGeom prst="bentConnector2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文本框 18"/>
          <p:cNvSpPr txBox="1"/>
          <p:nvPr/>
        </p:nvSpPr>
        <p:spPr>
          <a:xfrm>
            <a:off x="4211955" y="1404461"/>
            <a:ext cx="3768566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cs typeface="+mn-ea"/>
                <a:sym typeface="+mn-lt"/>
              </a:rPr>
              <a:t>诊治小结</a:t>
            </a: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39428" y="2601754"/>
            <a:ext cx="6520815" cy="742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50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543300" y="5297329"/>
            <a:ext cx="5422106" cy="2870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注：</a:t>
            </a:r>
            <a:r>
              <a:rPr kumimoji="0" lang="zh-CN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（探讨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药物</a:t>
            </a:r>
            <a:r>
              <a:rPr kumimoji="0" lang="zh-CN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治疗该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案例</a:t>
            </a:r>
            <a:r>
              <a:rPr kumimoji="0" lang="zh-CN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的经验与体会等方面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，科学的体现药物作用</a:t>
            </a:r>
            <a:r>
              <a:rPr kumimoji="0" lang="zh-CN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）</a:t>
            </a:r>
            <a:endParaRPr kumimoji="0" lang="zh-CN" altLang="zh-CN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2583656" y="1369219"/>
            <a:ext cx="7227094" cy="4192905"/>
            <a:chOff x="2225" y="1058"/>
            <a:chExt cx="15175" cy="8804"/>
          </a:xfrm>
        </p:grpSpPr>
        <p:sp>
          <p:nvSpPr>
            <p:cNvPr id="219" name=" 219"/>
            <p:cNvSpPr/>
            <p:nvPr/>
          </p:nvSpPr>
          <p:spPr>
            <a:xfrm>
              <a:off x="4040" y="1058"/>
              <a:ext cx="11476" cy="1113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cxnSp>
          <p:nvCxnSpPr>
            <p:cNvPr id="15" name="肘形连接符 14"/>
            <p:cNvCxnSpPr>
              <a:stCxn id="219" idx="1"/>
            </p:cNvCxnSpPr>
            <p:nvPr/>
          </p:nvCxnSpPr>
          <p:spPr>
            <a:xfrm rot="10800000" flipV="1">
              <a:off x="2225" y="1615"/>
              <a:ext cx="1815" cy="8247"/>
            </a:xfrm>
            <a:prstGeom prst="bentConnector2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2259" y="9706"/>
              <a:ext cx="15124" cy="156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肘形连接符 16"/>
            <p:cNvCxnSpPr>
              <a:stCxn id="219" idx="3"/>
            </p:cNvCxnSpPr>
            <p:nvPr/>
          </p:nvCxnSpPr>
          <p:spPr>
            <a:xfrm>
              <a:off x="15516" y="1615"/>
              <a:ext cx="1884" cy="8126"/>
            </a:xfrm>
            <a:prstGeom prst="bentConnector2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文本框 18"/>
          <p:cNvSpPr txBox="1"/>
          <p:nvPr/>
        </p:nvSpPr>
        <p:spPr>
          <a:xfrm>
            <a:off x="4211955" y="1404461"/>
            <a:ext cx="3768566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cs typeface="+mn-ea"/>
                <a:sym typeface="+mn-lt"/>
              </a:rPr>
              <a:t>病例体会</a:t>
            </a: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03454" y="2208848"/>
            <a:ext cx="5354479" cy="5029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医患沟通技巧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/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经验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/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体会分享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865484" y="3529251"/>
            <a:ext cx="4992291" cy="201168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注：包括且不限于：</a:t>
            </a: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如何与患者进行沟通的？（结合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患者年龄、性格、职业、个人意愿、经济状况等情况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）</a:t>
            </a: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患者反馈：治疗满意度，对用药方案的个人建议</a:t>
            </a: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治疗方案对患者的影响，包括生活工作等方面</a:t>
            </a: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其他与本次医患沟通过程中相关的任何经验和体会。</a:t>
            </a: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796314" y="2689860"/>
            <a:ext cx="3040380" cy="9144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54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cs typeface="+mn-ea"/>
                <a:sym typeface="+mn-lt"/>
              </a:rPr>
              <a:t>THANKS</a:t>
            </a:r>
            <a:endParaRPr lang="en-US" altLang="zh-CN" sz="5400" b="1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TEMPLATE_CATEGORY" val="diagram"/>
  <p:tag name="KSO_WM_TEMPLATE_INDEX" val="160341"/>
  <p:tag name="KSO_WM_UNIT_TYPE" val="l_h_f"/>
  <p:tag name="KSO_WM_UNIT_INDEX" val="1_1_1"/>
  <p:tag name="KSO_WM_UNIT_ID" val="diagram160341_6*l_h_f*1_1_1"/>
  <p:tag name="KSO_WM_UNIT_CLEAR" val="1"/>
  <p:tag name="KSO_WM_UNIT_LAYERLEVEL" val="1_1_1"/>
  <p:tag name="KSO_WM_UNIT_VALUE" val="30"/>
  <p:tag name="KSO_WM_UNIT_HIGHLIGHT" val="0"/>
  <p:tag name="KSO_WM_UNIT_COMPATIBLE" val="0"/>
  <p:tag name="KSO_WM_BEAUTIFY_FLAG" val="#wm#"/>
  <p:tag name="KSO_WM_UNIT_PRESET_TEXT_INDEX" val="4"/>
  <p:tag name="KSO_WM_UNIT_PRESET_TEXT_LEN" val="26"/>
  <p:tag name="KSO_WM_TAG_VERSION" val="1.0"/>
  <p:tag name="KSO_WM_DIAGRAM_GROUP_CODE" val="l1-1"/>
  <p:tag name="KSO_WM_UNIT_FILL_FORE_SCHEMECOLOR_INDEX" val="5"/>
  <p:tag name="KSO_WM_UNIT_FILL_TYPE" val="1"/>
  <p:tag name="KSO_WM_UNIT_TEXT_FILL_FORE_SCHEMECOLOR_INDEX" val="5"/>
  <p:tag name="KSO_WM_UNIT_TEXT_FILL_TYPE" val="1"/>
  <p:tag name="KSO_WM_UNIT_USESOURCEFORMAT_APPLY" val="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778</Words>
  <Application>WPS 演示</Application>
  <PresentationFormat>自定义</PresentationFormat>
  <Paragraphs>142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2" baseType="lpstr">
      <vt:lpstr>Arial</vt:lpstr>
      <vt:lpstr>宋体</vt:lpstr>
      <vt:lpstr>Wingdings</vt:lpstr>
      <vt:lpstr>微软雅黑</vt:lpstr>
      <vt:lpstr>Wingdings</vt:lpstr>
      <vt:lpstr>Calibri</vt:lpstr>
      <vt:lpstr>Office 主题</vt:lpstr>
      <vt:lpstr>PowerPoint 演示文稿</vt:lpstr>
      <vt:lpstr>PowerPoint 演示文稿</vt:lpstr>
      <vt:lpstr>病例提交人：  工作单位：  联系方式：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Administrator</cp:lastModifiedBy>
  <cp:revision>40</cp:revision>
  <dcterms:created xsi:type="dcterms:W3CDTF">2015-05-05T08:02:00Z</dcterms:created>
  <dcterms:modified xsi:type="dcterms:W3CDTF">2017-04-25T07:46:03Z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2052-10.1.0.6207</vt:lpwstr>
  </property>
</Properties>
</file>